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F056F6-CDC4-11DE-2DE8-901FF93DE6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19EC1A1-8497-9206-9194-3D5A43561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E300B8-155B-8DA8-2DAF-A6E3C3ED3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5E086-F2F8-4711-9DFB-679A1D78521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EEBE39-581A-3A10-6E7A-9062284EF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3965A8-C1A1-8F14-2B3E-6D8E76AAB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2E2A-7FF9-403F-B596-06A993979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302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C56065-9199-EF3C-DC42-56890A1C6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C4B5E96-DF10-29CD-DD95-48E988F36D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525004-3498-F50D-F4A9-38DC06F39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5E086-F2F8-4711-9DFB-679A1D78521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105736-FC0C-E0A7-902D-B5E923558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0DF58C-CEA7-B6E7-C55C-BA4CC3F1E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2E2A-7FF9-403F-B596-06A993979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670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A1066D0-DFBF-01B5-E24B-A974F062F7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11121A-3050-D85F-703B-6338AAFECD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F54480-A977-2065-48C7-E7E11A7B7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5E086-F2F8-4711-9DFB-679A1D78521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DCCE21-4BB8-04E6-1A93-21BED4B9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C211EB-F0B3-4578-45BE-51E66E496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2E2A-7FF9-403F-B596-06A993979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712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11C29E-9A6B-CCE8-CB31-1AF27BEC4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898D5-E18F-B6CB-1CE8-4121BB59B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62566B-ED62-D004-9FF9-57C588DA8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5E086-F2F8-4711-9DFB-679A1D78521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F3111A-9962-C4CA-1475-0A9239B05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BC185A-1418-3B8A-BFBC-3AACC69E2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2E2A-7FF9-403F-B596-06A993979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909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DFF00-BFE4-379E-8B64-AA9A77BC4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28F91B8-F8FC-1BE0-C3E5-B7593EA32A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54EE6D-8F25-0F0A-C451-51DBC6C7B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5E086-F2F8-4711-9DFB-679A1D78521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B187C6-AA60-68A4-088C-FF15E945D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C6430E-8462-AB83-A8AC-666779D8D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2E2A-7FF9-403F-B596-06A993979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294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9F6B84-ACC4-BFA7-93FD-5E5FEE59E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DED36B-936D-16A5-6276-54639EB6ED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C55423-6550-D825-8032-699DC21EE0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5B18159-EAA5-C375-B19E-EDBA80C60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5E086-F2F8-4711-9DFB-679A1D78521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7D3159A-850C-9315-079C-3DE80FBE9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73E3D36-1A1F-D514-A485-2443339D3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2E2A-7FF9-403F-B596-06A993979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814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6F0165-9BE1-334E-4B11-87D8008A2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4DDA00-E804-A196-009D-FC70428091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0A11170-E37B-A7BC-E922-443ABBC330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FD3F061-DA28-F74C-D462-289A5686AD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F604ADA-BB3E-9E39-410E-425E21AF7B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EB5C4A6-1672-4810-AE3A-A09AA7873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5E086-F2F8-4711-9DFB-679A1D78521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741F7F4-D4C6-5815-1C97-6368AC6F5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7489B22-8907-F898-CCBB-B1E0181E9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2E2A-7FF9-403F-B596-06A993979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30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7B223F-F1DE-9DD7-C510-1C9F2313B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92974B6-FD80-17C7-41E7-CE9B0DB6C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5E086-F2F8-4711-9DFB-679A1D78521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B1748EA-16B4-9F3B-2B5B-94BB24D86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E201C8-DEC8-063D-51D8-A2488C482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2E2A-7FF9-403F-B596-06A993979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116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C7992FE-1F23-72BF-9621-C8748DA93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5E086-F2F8-4711-9DFB-679A1D78521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B2CA039-630E-6032-C900-AF7407A94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79663EE-79FA-8F08-6FEF-9790DC599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2E2A-7FF9-403F-B596-06A993979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89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B1118A-0426-BBA7-A9DC-08B353234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6848EF-BB01-A9E4-210A-C2E96A189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CD6AC1-A453-9228-A496-7023153F3B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03B48B-6E19-083A-AA8D-3E3439143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5E086-F2F8-4711-9DFB-679A1D78521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075959-EEB4-A214-0B91-2850B3D55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98C711B-12A0-49D8-BFAF-8C9501AA1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2E2A-7FF9-403F-B596-06A993979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326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66839E-BD25-43BA-0F52-F10212393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482587F-D7EA-77E9-67FC-D8BED83E7C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AE8C98-525B-6535-F49F-54B1626B7D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49A00B0-485F-E7BA-6680-04DCD72D4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5E086-F2F8-4711-9DFB-679A1D78521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431601-52A5-A8B9-C61C-21FEFC859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FEAC7BA-7B3B-40B4-4ACB-C3C40C447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2E2A-7FF9-403F-B596-06A993979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275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F96DF-7AFB-CDA9-746A-636C445BE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0808FA-279B-E041-DA2B-6D0739CA3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04C8F7-AD40-8271-CBEE-3A79521227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5E086-F2F8-4711-9DFB-679A1D78521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4F1725-659A-7B71-C881-31B44D25A3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3D85DE-5920-420C-9DDE-58198C90E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12E2A-7FF9-403F-B596-06A993979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09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iff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70185-DDD3-C37A-443D-E5ADAE0F34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0491"/>
            <a:ext cx="9144000" cy="984250"/>
          </a:xfrm>
        </p:spPr>
        <p:txBody>
          <a:bodyPr>
            <a:normAutofit/>
          </a:bodyPr>
          <a:lstStyle/>
          <a:p>
            <a:r>
              <a:rPr lang="ru-RU" sz="2400" b="1" dirty="0"/>
              <a:t>МИНИСТЕРСТВО ЗДРАВООХРАНЕНИЯ РЕСПУБЛИКИ БУРЯТИЯ</a:t>
            </a:r>
            <a:br>
              <a:rPr lang="ru-RU" sz="2400" b="1" dirty="0"/>
            </a:br>
            <a:r>
              <a:rPr lang="ru-RU" sz="2400" b="1" dirty="0">
                <a:solidFill>
                  <a:srgbClr val="FF0000"/>
                </a:solidFill>
              </a:rPr>
              <a:t>ГАУЗ «РЕСПУБЛИКАНСКИЙ ПЕРИНАТАЛЬНЫЙ ЦЕНТР МЗ РБ»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136323-D224-9938-3F02-F322BA6878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25929" y="6102006"/>
            <a:ext cx="1918283" cy="693125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«</a:t>
            </a:r>
            <a:r>
              <a:rPr lang="ru-RU" dirty="0" err="1">
                <a:solidFill>
                  <a:srgbClr val="FF0000"/>
                </a:solidFill>
              </a:rPr>
              <a:t>Эхын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баяр</a:t>
            </a:r>
            <a:r>
              <a:rPr lang="ru-RU" dirty="0">
                <a:solidFill>
                  <a:srgbClr val="FF0000"/>
                </a:solidFill>
              </a:rPr>
              <a:t>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9BD854-2833-25EC-D625-6727BA62360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526348" y="62869"/>
            <a:ext cx="1665652" cy="20437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576850-86F8-AE59-CADD-520F83F1466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4" y="62869"/>
            <a:ext cx="2043744" cy="204374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039000" y="1746504"/>
            <a:ext cx="78365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0" cap="all" spc="-100" normalizeH="0" baseline="0" noProof="0" dirty="0" smtClean="0">
                <a:ln>
                  <a:noFill/>
                </a:ln>
                <a:effectLst/>
                <a:uLnTx/>
                <a:uFillTx/>
                <a:ea typeface="+mj-ea"/>
                <a:cs typeface="Times New Roman" pitchFamily="18" charset="0"/>
              </a:rPr>
              <a:t>ПРОЛАПС тазовых органов:</a:t>
            </a:r>
            <a:br>
              <a:rPr kumimoji="0" lang="ru-RU" sz="3600" b="1" i="1" u="none" strike="noStrike" kern="0" cap="all" spc="-100" normalizeH="0" baseline="0" noProof="0" dirty="0" smtClean="0">
                <a:ln>
                  <a:noFill/>
                </a:ln>
                <a:effectLst/>
                <a:uLnTx/>
                <a:uFillTx/>
                <a:ea typeface="+mj-ea"/>
                <a:cs typeface="Times New Roman" pitchFamily="18" charset="0"/>
              </a:rPr>
            </a:br>
            <a:r>
              <a:rPr kumimoji="0" lang="ru-RU" sz="2800" b="1" i="1" u="none" strike="noStrike" kern="0" cap="all" spc="-100" normalizeH="0" baseline="0" noProof="0" dirty="0" smtClean="0">
                <a:ln>
                  <a:noFill/>
                </a:ln>
                <a:effectLst/>
                <a:uLnTx/>
                <a:uFillTx/>
                <a:ea typeface="+mj-ea"/>
                <a:cs typeface="Times New Roman" pitchFamily="18" charset="0"/>
              </a:rPr>
              <a:t>причины, симптомы, диагностика и лечение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50976" y="3218688"/>
            <a:ext cx="892454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МКБ10: </a:t>
            </a:r>
          </a:p>
          <a:p>
            <a:r>
              <a:rPr lang="ru-RU" b="1" dirty="0" smtClean="0"/>
              <a:t>N81.0</a:t>
            </a:r>
            <a:r>
              <a:rPr lang="ru-RU" dirty="0"/>
              <a:t> — </a:t>
            </a:r>
            <a:r>
              <a:rPr lang="ru-RU" dirty="0" err="1"/>
              <a:t>уретроцеле</a:t>
            </a:r>
            <a:r>
              <a:rPr lang="ru-RU" dirty="0"/>
              <a:t> у женщин;</a:t>
            </a:r>
          </a:p>
          <a:p>
            <a:r>
              <a:rPr lang="ru-RU" b="1" dirty="0"/>
              <a:t>N81.1</a:t>
            </a:r>
            <a:r>
              <a:rPr lang="ru-RU" dirty="0"/>
              <a:t> — </a:t>
            </a:r>
            <a:r>
              <a:rPr lang="ru-RU" dirty="0" err="1"/>
              <a:t>цистоцеле</a:t>
            </a:r>
            <a:r>
              <a:rPr lang="ru-RU" dirty="0"/>
              <a:t> (опущение передней стенки влагалища с вовлечением мочевого пузыря);</a:t>
            </a:r>
          </a:p>
          <a:p>
            <a:r>
              <a:rPr lang="ru-RU" b="1" dirty="0"/>
              <a:t>N81.2</a:t>
            </a:r>
            <a:r>
              <a:rPr lang="ru-RU" dirty="0"/>
              <a:t> — неполное выпадение матки и влагалища;</a:t>
            </a:r>
          </a:p>
          <a:p>
            <a:r>
              <a:rPr lang="ru-RU" b="1" dirty="0"/>
              <a:t>N81.3</a:t>
            </a:r>
            <a:r>
              <a:rPr lang="ru-RU" dirty="0"/>
              <a:t> — полное выпадение матки и влагалища;</a:t>
            </a:r>
          </a:p>
          <a:p>
            <a:r>
              <a:rPr lang="ru-RU" b="1" dirty="0"/>
              <a:t>N81.4</a:t>
            </a:r>
            <a:r>
              <a:rPr lang="ru-RU" dirty="0"/>
              <a:t> — выпадение матки и влагалища неуточненное;</a:t>
            </a:r>
          </a:p>
          <a:p>
            <a:r>
              <a:rPr lang="ru-RU" b="1" dirty="0"/>
              <a:t>N81.5</a:t>
            </a:r>
            <a:r>
              <a:rPr lang="ru-RU" dirty="0"/>
              <a:t> — </a:t>
            </a:r>
            <a:r>
              <a:rPr lang="ru-RU" dirty="0" err="1"/>
              <a:t>энтероцеле</a:t>
            </a:r>
            <a:r>
              <a:rPr lang="ru-RU" dirty="0"/>
              <a:t> влагалища;</a:t>
            </a:r>
          </a:p>
          <a:p>
            <a:r>
              <a:rPr lang="ru-RU" b="1" dirty="0"/>
              <a:t>N81.6</a:t>
            </a:r>
            <a:r>
              <a:rPr lang="ru-RU" dirty="0"/>
              <a:t> — </a:t>
            </a:r>
            <a:r>
              <a:rPr lang="ru-RU" dirty="0" err="1"/>
              <a:t>ректоцеле</a:t>
            </a:r>
            <a:r>
              <a:rPr lang="ru-RU" dirty="0"/>
              <a:t> (опущение задней стенки влагалища с выпячиванием прямой кишки);</a:t>
            </a:r>
          </a:p>
          <a:p>
            <a:r>
              <a:rPr lang="ru-RU" b="1" dirty="0"/>
              <a:t>N81.8</a:t>
            </a:r>
            <a:r>
              <a:rPr lang="ru-RU" dirty="0"/>
              <a:t> — другие формы выпадения женских половых органов;</a:t>
            </a:r>
          </a:p>
          <a:p>
            <a:r>
              <a:rPr lang="ru-RU" b="1" dirty="0"/>
              <a:t>N81.9</a:t>
            </a:r>
            <a:r>
              <a:rPr lang="ru-RU" dirty="0"/>
              <a:t> — выпадение женских половых органов неуточненное.</a:t>
            </a:r>
          </a:p>
          <a:p>
            <a:r>
              <a:rPr lang="ru-RU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70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42337" cy="2048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9017" y="79900"/>
            <a:ext cx="1664352" cy="2048434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042336" y="365126"/>
            <a:ext cx="8406681" cy="948769"/>
          </a:xfrm>
        </p:spPr>
        <p:txBody>
          <a:bodyPr/>
          <a:lstStyle/>
          <a:p>
            <a:r>
              <a:rPr lang="ru-RU" sz="2400" b="1" dirty="0">
                <a:solidFill>
                  <a:prstClr val="black"/>
                </a:solidFill>
              </a:rPr>
              <a:t>МИНИСТЕРСТВО ЗДРАВООХРАНЕНИЯ РЕСПУБЛИКИ БУРЯТИЯ</a:t>
            </a:r>
            <a:br>
              <a:rPr lang="ru-RU" sz="2400" b="1" dirty="0">
                <a:solidFill>
                  <a:prstClr val="black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ГАУЗ «РЕСПУБЛИКАНСКИЙ ПЕРИНАТАЛЬНЫЙ ЦЕНТР МЗ РБ»</a:t>
            </a:r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418" y="2128334"/>
            <a:ext cx="7537140" cy="4128528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FB749A3-7DAF-78F8-0955-6364F8DCB80B}"/>
              </a:ext>
            </a:extLst>
          </p:cNvPr>
          <p:cNvSpPr txBox="1"/>
          <p:nvPr/>
        </p:nvSpPr>
        <p:spPr>
          <a:xfrm>
            <a:off x="4141668" y="1386633"/>
            <a:ext cx="4208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Виды пессариев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2700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42337" cy="20484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4629" y="88777"/>
            <a:ext cx="1664352" cy="20484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2884" y="365125"/>
            <a:ext cx="8291745" cy="1037547"/>
          </a:xfrm>
        </p:spPr>
        <p:txBody>
          <a:bodyPr/>
          <a:lstStyle/>
          <a:p>
            <a:r>
              <a:rPr lang="ru-RU" sz="2400" b="1" dirty="0">
                <a:solidFill>
                  <a:prstClr val="black"/>
                </a:solidFill>
              </a:rPr>
              <a:t>МИНИСТЕРСТВО ЗДРАВООХРАНЕНИЯ РЕСПУБЛИКИ БУРЯТИЯ</a:t>
            </a:r>
            <a:br>
              <a:rPr lang="ru-RU" sz="2400" b="1" dirty="0">
                <a:solidFill>
                  <a:prstClr val="black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ГАУЗ «РЕСПУБЛИКАНСКИЙ ПЕРИНАТАЛЬНЫЙ ЦЕНТР МЗ РБ»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4198" y="3036163"/>
            <a:ext cx="10279602" cy="314080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Сведение к минимуму </a:t>
            </a:r>
            <a:r>
              <a:rPr lang="ru-RU" dirty="0" smtClean="0"/>
              <a:t>воздействия </a:t>
            </a:r>
            <a:r>
              <a:rPr lang="ru-RU" dirty="0"/>
              <a:t>факторов риска (рациональное и бережное ведение родов, отказ от тяжелого физического труда, борьба с запорами и т.д.)</a:t>
            </a:r>
          </a:p>
          <a:p>
            <a:r>
              <a:rPr lang="ru-RU" dirty="0"/>
              <a:t>Снижение массы тела, профилактика гиподинамии, тренировка мышц тазового дна</a:t>
            </a:r>
          </a:p>
          <a:p>
            <a:r>
              <a:rPr lang="ru-RU" dirty="0"/>
              <a:t>Профилактика возрастных атрофических изменений урогенитального тракта на фоне дефицита </a:t>
            </a:r>
            <a:r>
              <a:rPr lang="ru-RU" dirty="0" smtClean="0"/>
              <a:t>эстрогенов(мазь или суппозитории </a:t>
            </a:r>
            <a:r>
              <a:rPr lang="ru-RU" dirty="0" err="1"/>
              <a:t>О</a:t>
            </a:r>
            <a:r>
              <a:rPr lang="ru-RU" dirty="0" err="1" smtClean="0"/>
              <a:t>вестин</a:t>
            </a:r>
            <a:r>
              <a:rPr lang="ru-RU" dirty="0" smtClean="0"/>
              <a:t>)</a:t>
            </a:r>
            <a:endParaRPr lang="ru-RU" dirty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861787" y="1767879"/>
            <a:ext cx="36753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Профилактика</a:t>
            </a:r>
          </a:p>
        </p:txBody>
      </p:sp>
    </p:spTree>
    <p:extLst>
      <p:ext uri="{BB962C8B-B14F-4D97-AF65-F5344CB8AC3E}">
        <p14:creationId xmlns:p14="http://schemas.microsoft.com/office/powerpoint/2010/main" val="4137685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42337" cy="20484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4629" y="88777"/>
            <a:ext cx="1664352" cy="20484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2884" y="365125"/>
            <a:ext cx="8291745" cy="1037547"/>
          </a:xfrm>
        </p:spPr>
        <p:txBody>
          <a:bodyPr/>
          <a:lstStyle/>
          <a:p>
            <a:r>
              <a:rPr lang="ru-RU" sz="2400" b="1" dirty="0">
                <a:solidFill>
                  <a:prstClr val="black"/>
                </a:solidFill>
              </a:rPr>
              <a:t>МИНИСТЕРСТВО ЗДРАВООХРАНЕНИЯ РЕСПУБЛИКИ БУРЯТИЯ</a:t>
            </a:r>
            <a:br>
              <a:rPr lang="ru-RU" sz="2400" b="1" dirty="0">
                <a:solidFill>
                  <a:prstClr val="black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ГАУЗ «РЕСПУБЛИКАНСКИЙ ПЕРИНАТАЛЬНЫЙ ЦЕНТР МЗ РБ»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0012" y="2413559"/>
            <a:ext cx="10279602" cy="3763404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52971" y="3124939"/>
            <a:ext cx="85136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solidFill>
                  <a:srgbClr val="FF0000"/>
                </a:solidFill>
              </a:rPr>
              <a:t>Береги </a:t>
            </a:r>
            <a:r>
              <a:rPr lang="ru-RU" sz="4800" dirty="0" smtClean="0">
                <a:solidFill>
                  <a:srgbClr val="FF0000"/>
                </a:solidFill>
              </a:rPr>
              <a:t>гениталии смолоду !!!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810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70185-DDD3-C37A-443D-E5ADAE0F34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0491"/>
            <a:ext cx="9144000" cy="984250"/>
          </a:xfrm>
        </p:spPr>
        <p:txBody>
          <a:bodyPr>
            <a:normAutofit/>
          </a:bodyPr>
          <a:lstStyle/>
          <a:p>
            <a:r>
              <a:rPr lang="ru-RU" sz="2400" b="1" dirty="0"/>
              <a:t>МИНИСТЕРСТВО ЗДРАВООХРАНЕНИЯ РЕСПУБЛИКИ БУРЯТИЯ</a:t>
            </a:r>
            <a:br>
              <a:rPr lang="ru-RU" sz="2400" b="1" dirty="0"/>
            </a:br>
            <a:r>
              <a:rPr lang="ru-RU" sz="2400" b="1" dirty="0">
                <a:solidFill>
                  <a:srgbClr val="FF0000"/>
                </a:solidFill>
              </a:rPr>
              <a:t>ГАУЗ «РЕСПУБЛИКАНСКИЙ ПЕРИНАТАЛЬНЫЙ ЦЕНТР МЗ РБ»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136323-D224-9938-3F02-F322BA6878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25929" y="6102006"/>
            <a:ext cx="1918283" cy="693125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«</a:t>
            </a:r>
            <a:r>
              <a:rPr lang="ru-RU" dirty="0" err="1">
                <a:solidFill>
                  <a:srgbClr val="FF0000"/>
                </a:solidFill>
              </a:rPr>
              <a:t>Эхын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баяр</a:t>
            </a:r>
            <a:r>
              <a:rPr lang="ru-RU" dirty="0">
                <a:solidFill>
                  <a:srgbClr val="FF0000"/>
                </a:solidFill>
              </a:rPr>
              <a:t>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576850-86F8-AE59-CADD-520F83F1466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4" y="62869"/>
            <a:ext cx="2043744" cy="20437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9BD854-2833-25EC-D625-6727BA62360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526348" y="62869"/>
            <a:ext cx="1665652" cy="204374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48840" y="1362456"/>
            <a:ext cx="73334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b="1" i="1" dirty="0">
                <a:solidFill>
                  <a:srgbClr val="C00000"/>
                </a:solidFill>
              </a:rPr>
              <a:t>Пролапс тазовых органов (ПТО) </a:t>
            </a:r>
            <a:r>
              <a:rPr lang="ru-RU" dirty="0"/>
              <a:t>– это хроническое состояние, возникающее в результате ослабления мышечно-связочного аппарата органов малого таза, приводящее к опущению стенок влагалища и выпадению матки. При этом параллельно с изменением положения половых органов нарушается расположение и смежных с ними органов, прежде всего мочевого пузыря и прямой кишки.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3501" y="3394497"/>
            <a:ext cx="3937902" cy="273405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910161" y="3394497"/>
            <a:ext cx="27157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>
                <a:latin typeface="Calibri" pitchFamily="34" charset="0"/>
              </a:rPr>
              <a:t>1 - </a:t>
            </a:r>
            <a:r>
              <a:rPr lang="en-US" i="1" dirty="0">
                <a:latin typeface="Calibri" pitchFamily="34" charset="0"/>
              </a:rPr>
              <a:t>li</a:t>
            </a:r>
            <a:r>
              <a:rPr lang="en-GB" i="1" dirty="0">
                <a:latin typeface="Calibri" pitchFamily="34" charset="0"/>
              </a:rPr>
              <a:t>g. </a:t>
            </a:r>
            <a:r>
              <a:rPr lang="en-GB" i="1" dirty="0" err="1">
                <a:latin typeface="Calibri" pitchFamily="34" charset="0"/>
              </a:rPr>
              <a:t>pubovesicale</a:t>
            </a:r>
            <a:r>
              <a:rPr lang="en-GB" i="1" dirty="0">
                <a:latin typeface="Calibri" pitchFamily="34" charset="0"/>
              </a:rPr>
              <a:t>; </a:t>
            </a:r>
            <a:endParaRPr lang="ru-RU" i="1" dirty="0">
              <a:latin typeface="Calibri" pitchFamily="34" charset="0"/>
            </a:endParaRPr>
          </a:p>
          <a:p>
            <a:r>
              <a:rPr lang="en-GB" i="1" dirty="0">
                <a:latin typeface="Calibri" pitchFamily="34" charset="0"/>
              </a:rPr>
              <a:t>2 - </a:t>
            </a:r>
            <a:r>
              <a:rPr lang="en-GB" i="1" dirty="0" err="1">
                <a:latin typeface="Calibri" pitchFamily="34" charset="0"/>
              </a:rPr>
              <a:t>lig</a:t>
            </a:r>
            <a:r>
              <a:rPr lang="en-GB" i="1" dirty="0">
                <a:latin typeface="Calibri" pitchFamily="34" charset="0"/>
              </a:rPr>
              <a:t>. </a:t>
            </a:r>
            <a:r>
              <a:rPr lang="en-GB" i="1" dirty="0" err="1">
                <a:latin typeface="Calibri" pitchFamily="34" charset="0"/>
              </a:rPr>
              <a:t>vesicouterinum</a:t>
            </a:r>
            <a:r>
              <a:rPr lang="en-GB" i="1" dirty="0">
                <a:latin typeface="Calibri" pitchFamily="34" charset="0"/>
              </a:rPr>
              <a:t>;</a:t>
            </a:r>
            <a:endParaRPr lang="ru-RU" i="1" dirty="0">
              <a:latin typeface="Calibri" pitchFamily="34" charset="0"/>
            </a:endParaRPr>
          </a:p>
          <a:p>
            <a:r>
              <a:rPr lang="en-GB" i="1" dirty="0">
                <a:latin typeface="Calibri" pitchFamily="34" charset="0"/>
              </a:rPr>
              <a:t>3 - </a:t>
            </a:r>
            <a:r>
              <a:rPr lang="en-GB" i="1" dirty="0" err="1">
                <a:latin typeface="Calibri" pitchFamily="34" charset="0"/>
              </a:rPr>
              <a:t>lig</a:t>
            </a:r>
            <a:r>
              <a:rPr lang="en-GB" i="1" dirty="0">
                <a:latin typeface="Calibri" pitchFamily="34" charset="0"/>
              </a:rPr>
              <a:t>. </a:t>
            </a:r>
            <a:r>
              <a:rPr lang="en-GB" i="1" dirty="0" err="1">
                <a:latin typeface="Calibri" pitchFamily="34" charset="0"/>
              </a:rPr>
              <a:t>cardinale</a:t>
            </a:r>
            <a:r>
              <a:rPr lang="en-GB" i="1" dirty="0">
                <a:latin typeface="Calibri" pitchFamily="34" charset="0"/>
              </a:rPr>
              <a:t>; </a:t>
            </a:r>
            <a:endParaRPr lang="ru-RU" i="1" dirty="0">
              <a:latin typeface="Calibri" pitchFamily="34" charset="0"/>
            </a:endParaRPr>
          </a:p>
          <a:p>
            <a:r>
              <a:rPr lang="en-GB" i="1" dirty="0">
                <a:latin typeface="Calibri" pitchFamily="34" charset="0"/>
              </a:rPr>
              <a:t>4 - </a:t>
            </a:r>
            <a:r>
              <a:rPr lang="en-GB" i="1" dirty="0" err="1">
                <a:latin typeface="Calibri" pitchFamily="34" charset="0"/>
              </a:rPr>
              <a:t>lig</a:t>
            </a:r>
            <a:r>
              <a:rPr lang="en-GB" i="1" dirty="0">
                <a:latin typeface="Calibri" pitchFamily="34" charset="0"/>
              </a:rPr>
              <a:t>. </a:t>
            </a:r>
            <a:r>
              <a:rPr lang="en-GB" i="1" dirty="0" err="1">
                <a:latin typeface="Calibri" pitchFamily="34" charset="0"/>
              </a:rPr>
              <a:t>sacrouterinum</a:t>
            </a:r>
            <a:r>
              <a:rPr lang="en-GB" i="1" dirty="0">
                <a:latin typeface="Calibri" pitchFamily="34" charset="0"/>
              </a:rPr>
              <a:t>; </a:t>
            </a:r>
            <a:endParaRPr lang="ru-RU" i="1" dirty="0">
              <a:latin typeface="Calibri" pitchFamily="34" charset="0"/>
            </a:endParaRPr>
          </a:p>
          <a:p>
            <a:r>
              <a:rPr lang="en-GB" i="1" dirty="0">
                <a:latin typeface="Calibri" pitchFamily="34" charset="0"/>
              </a:rPr>
              <a:t>5 - </a:t>
            </a:r>
            <a:r>
              <a:rPr lang="en-GB" i="1" dirty="0" err="1">
                <a:latin typeface="Calibri" pitchFamily="34" charset="0"/>
              </a:rPr>
              <a:t>lig</a:t>
            </a:r>
            <a:r>
              <a:rPr lang="en-GB" i="1" dirty="0">
                <a:latin typeface="Calibri" pitchFamily="34" charset="0"/>
              </a:rPr>
              <a:t>. </a:t>
            </a:r>
            <a:r>
              <a:rPr lang="en-GB" i="1" dirty="0" err="1">
                <a:latin typeface="Calibri" pitchFamily="34" charset="0"/>
              </a:rPr>
              <a:t>ovarii</a:t>
            </a:r>
            <a:r>
              <a:rPr lang="en-GB" i="1" dirty="0">
                <a:latin typeface="Calibri" pitchFamily="34" charset="0"/>
              </a:rPr>
              <a:t> </a:t>
            </a:r>
            <a:r>
              <a:rPr lang="en-GB" i="1" dirty="0" err="1">
                <a:latin typeface="Calibri" pitchFamily="34" charset="0"/>
              </a:rPr>
              <a:t>proprium</a:t>
            </a:r>
            <a:r>
              <a:rPr lang="en-GB" i="1" dirty="0">
                <a:latin typeface="Calibri" pitchFamily="34" charset="0"/>
              </a:rPr>
              <a:t>;</a:t>
            </a:r>
            <a:endParaRPr lang="ru-RU" i="1" dirty="0">
              <a:latin typeface="Calibri" pitchFamily="34" charset="0"/>
            </a:endParaRPr>
          </a:p>
          <a:p>
            <a:r>
              <a:rPr lang="en-GB" i="1" dirty="0">
                <a:latin typeface="Calibri" pitchFamily="34" charset="0"/>
              </a:rPr>
              <a:t>6 - </a:t>
            </a:r>
            <a:r>
              <a:rPr lang="en-GB" i="1" dirty="0" err="1">
                <a:latin typeface="Calibri" pitchFamily="34" charset="0"/>
              </a:rPr>
              <a:t>lig</a:t>
            </a:r>
            <a:r>
              <a:rPr lang="en-GB" i="1" dirty="0">
                <a:latin typeface="Calibri" pitchFamily="34" charset="0"/>
              </a:rPr>
              <a:t>. </a:t>
            </a:r>
            <a:r>
              <a:rPr lang="en-GB" i="1" dirty="0" err="1">
                <a:latin typeface="Calibri" pitchFamily="34" charset="0"/>
              </a:rPr>
              <a:t>latum</a:t>
            </a:r>
            <a:r>
              <a:rPr lang="en-GB" i="1" dirty="0">
                <a:latin typeface="Calibri" pitchFamily="34" charset="0"/>
              </a:rPr>
              <a:t> uteri; </a:t>
            </a:r>
            <a:endParaRPr lang="ru-RU" i="1" dirty="0">
              <a:latin typeface="Calibri" pitchFamily="34" charset="0"/>
            </a:endParaRPr>
          </a:p>
          <a:p>
            <a:r>
              <a:rPr lang="en-GB" i="1" dirty="0">
                <a:latin typeface="Calibri" pitchFamily="34" charset="0"/>
              </a:rPr>
              <a:t>7 - </a:t>
            </a:r>
            <a:r>
              <a:rPr lang="en-GB" i="1" dirty="0" err="1">
                <a:latin typeface="Calibri" pitchFamily="34" charset="0"/>
              </a:rPr>
              <a:t>lig</a:t>
            </a:r>
            <a:r>
              <a:rPr lang="en-GB" i="1" dirty="0">
                <a:latin typeface="Calibri" pitchFamily="34" charset="0"/>
              </a:rPr>
              <a:t>. </a:t>
            </a:r>
            <a:r>
              <a:rPr lang="en-GB" i="1" dirty="0" err="1">
                <a:latin typeface="Calibri" pitchFamily="34" charset="0"/>
              </a:rPr>
              <a:t>suspensorium</a:t>
            </a:r>
            <a:r>
              <a:rPr lang="en-GB" i="1" dirty="0">
                <a:latin typeface="Calibri" pitchFamily="34" charset="0"/>
              </a:rPr>
              <a:t> </a:t>
            </a:r>
            <a:r>
              <a:rPr lang="en-GB" i="1" dirty="0" err="1">
                <a:latin typeface="Calibri" pitchFamily="34" charset="0"/>
              </a:rPr>
              <a:t>ovarii</a:t>
            </a:r>
            <a:r>
              <a:rPr lang="en-GB" i="1" dirty="0">
                <a:latin typeface="Calibri" pitchFamily="34" charset="0"/>
              </a:rPr>
              <a:t>; </a:t>
            </a:r>
            <a:endParaRPr lang="ru-RU" i="1" dirty="0">
              <a:latin typeface="Calibri" pitchFamily="34" charset="0"/>
            </a:endParaRPr>
          </a:p>
          <a:p>
            <a:r>
              <a:rPr lang="en-GB" i="1" dirty="0">
                <a:latin typeface="Calibri" pitchFamily="34" charset="0"/>
              </a:rPr>
              <a:t>8 - </a:t>
            </a:r>
            <a:r>
              <a:rPr lang="en-GB" i="1" dirty="0" err="1">
                <a:latin typeface="Calibri" pitchFamily="34" charset="0"/>
              </a:rPr>
              <a:t>lig</a:t>
            </a:r>
            <a:r>
              <a:rPr lang="en-GB" i="1" dirty="0">
                <a:latin typeface="Calibri" pitchFamily="34" charset="0"/>
              </a:rPr>
              <a:t>. </a:t>
            </a:r>
            <a:r>
              <a:rPr lang="en-GB" i="1" dirty="0" err="1">
                <a:latin typeface="Calibri" pitchFamily="34" charset="0"/>
              </a:rPr>
              <a:t>teres</a:t>
            </a:r>
            <a:r>
              <a:rPr lang="en-GB" i="1" dirty="0">
                <a:latin typeface="Calibri" pitchFamily="34" charset="0"/>
              </a:rPr>
              <a:t> uteri</a:t>
            </a:r>
            <a:endParaRPr lang="ru-RU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74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70185-DDD3-C37A-443D-E5ADAE0F34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0491"/>
            <a:ext cx="9144000" cy="984250"/>
          </a:xfrm>
        </p:spPr>
        <p:txBody>
          <a:bodyPr>
            <a:normAutofit/>
          </a:bodyPr>
          <a:lstStyle/>
          <a:p>
            <a:r>
              <a:rPr lang="ru-RU" sz="2400" b="1" dirty="0"/>
              <a:t>МИНИСТЕРСТВО ЗДРАВООХРАНЕНИЯ РЕСПУБЛИКИ БУРЯТИЯ</a:t>
            </a:r>
            <a:br>
              <a:rPr lang="ru-RU" sz="2400" b="1" dirty="0"/>
            </a:br>
            <a:r>
              <a:rPr lang="ru-RU" sz="2400" b="1" dirty="0">
                <a:solidFill>
                  <a:srgbClr val="FF0000"/>
                </a:solidFill>
              </a:rPr>
              <a:t>ГАУЗ «РЕСПУБЛИКАНСКИЙ ПЕРИНАТАЛЬНЫЙ ЦЕНТР МЗ РБ»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136323-D224-9938-3F02-F322BA6878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25929" y="6102006"/>
            <a:ext cx="1918283" cy="693125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«</a:t>
            </a:r>
            <a:r>
              <a:rPr lang="ru-RU" dirty="0" err="1">
                <a:solidFill>
                  <a:srgbClr val="FF0000"/>
                </a:solidFill>
              </a:rPr>
              <a:t>Эхын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баяр</a:t>
            </a:r>
            <a:r>
              <a:rPr lang="ru-RU" dirty="0">
                <a:solidFill>
                  <a:srgbClr val="FF0000"/>
                </a:solidFill>
              </a:rPr>
              <a:t>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576850-86F8-AE59-CADD-520F83F1466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4" y="62869"/>
            <a:ext cx="2043744" cy="20437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9BD854-2833-25EC-D625-6727BA62360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526348" y="62869"/>
            <a:ext cx="1665652" cy="20437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6E7E1F-A1C4-2CB1-5560-471E1285C1BE}"/>
              </a:ext>
            </a:extLst>
          </p:cNvPr>
          <p:cNvSpPr txBox="1"/>
          <p:nvPr/>
        </p:nvSpPr>
        <p:spPr>
          <a:xfrm>
            <a:off x="145490" y="1456756"/>
            <a:ext cx="11629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Причины пролапса гениталий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23416" y="2106613"/>
            <a:ext cx="88727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dirty="0">
                <a:latin typeface="Calibri" pitchFamily="34" charset="0"/>
              </a:rPr>
              <a:t>Вынашивание ребенка, роды ( разрывы промежности; наложение акушерских щипцов, извлечение плода за тазовый конец);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dirty="0">
                <a:latin typeface="Calibri" pitchFamily="34" charset="0"/>
              </a:rPr>
              <a:t>Тяжелый физический труд, особ. в послеродовом периоде;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dirty="0">
                <a:latin typeface="Calibri" pitchFamily="34" charset="0"/>
              </a:rPr>
              <a:t>Ожирение;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dirty="0">
                <a:latin typeface="Calibri" pitchFamily="34" charset="0"/>
              </a:rPr>
              <a:t>Нарушение иннервации мышц мочеполовой диафрагмы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dirty="0" err="1">
                <a:latin typeface="Calibri" pitchFamily="34" charset="0"/>
              </a:rPr>
              <a:t>Spina</a:t>
            </a:r>
            <a:r>
              <a:rPr lang="ru-RU" dirty="0">
                <a:latin typeface="Calibri" pitchFamily="34" charset="0"/>
              </a:rPr>
              <a:t> </a:t>
            </a:r>
            <a:r>
              <a:rPr lang="ru-RU" dirty="0" err="1">
                <a:latin typeface="Calibri" pitchFamily="34" charset="0"/>
              </a:rPr>
              <a:t>biflda</a:t>
            </a:r>
            <a:r>
              <a:rPr lang="ru-RU" dirty="0">
                <a:latin typeface="Calibri" pitchFamily="34" charset="0"/>
              </a:rPr>
              <a:t> с параличом III и IV крестцовых нервов — опущение влагалища и матки в детском возрасте;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dirty="0">
                <a:latin typeface="Calibri" pitchFamily="34" charset="0"/>
              </a:rPr>
              <a:t>Хронический кашель курящих женщин;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dirty="0">
                <a:latin typeface="Calibri" pitchFamily="34" charset="0"/>
              </a:rPr>
              <a:t>Неправильное положение (ретрофлексия) матки;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dirty="0">
                <a:latin typeface="Calibri" pitchFamily="34" charset="0"/>
              </a:rPr>
              <a:t>Врожденные дефекты ( пороки) тазовой области;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dirty="0">
                <a:latin typeface="Calibri" pitchFamily="34" charset="0"/>
              </a:rPr>
              <a:t>Наследственная слабость мышц;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dirty="0">
                <a:latin typeface="Calibri" pitchFamily="34" charset="0"/>
              </a:rPr>
              <a:t>Ослабление мышц вследствие перенесенных операций (радикальной </a:t>
            </a:r>
            <a:r>
              <a:rPr lang="ru-RU" dirty="0" err="1" smtClean="0">
                <a:latin typeface="Calibri" pitchFamily="34" charset="0"/>
              </a:rPr>
              <a:t>вульвэктомии</a:t>
            </a:r>
            <a:r>
              <a:rPr lang="ru-RU" dirty="0" smtClean="0">
                <a:latin typeface="Calibri" pitchFamily="34" charset="0"/>
              </a:rPr>
              <a:t>, экстирпации матки);</a:t>
            </a:r>
            <a:endParaRPr lang="ru-RU" dirty="0">
              <a:latin typeface="Calibri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dirty="0" err="1">
                <a:latin typeface="Calibri" pitchFamily="34" charset="0"/>
              </a:rPr>
              <a:t>Рассеяный</a:t>
            </a:r>
            <a:r>
              <a:rPr lang="ru-RU" dirty="0">
                <a:latin typeface="Calibri" pitchFamily="34" charset="0"/>
              </a:rPr>
              <a:t> склероз;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dirty="0">
                <a:latin typeface="Calibri" pitchFamily="34" charset="0"/>
              </a:rPr>
              <a:t>Заболевания соединительной ткани</a:t>
            </a:r>
            <a:endParaRPr lang="ru-RU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72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70185-DDD3-C37A-443D-E5ADAE0F34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0491"/>
            <a:ext cx="9144000" cy="984250"/>
          </a:xfrm>
        </p:spPr>
        <p:txBody>
          <a:bodyPr>
            <a:normAutofit/>
          </a:bodyPr>
          <a:lstStyle/>
          <a:p>
            <a:r>
              <a:rPr lang="ru-RU" sz="2400" b="1" dirty="0"/>
              <a:t>МИНИСТЕРСТВО ЗДРАВООХРАНЕНИЯ РЕСПУБЛИКИ БУРЯТИЯ</a:t>
            </a:r>
            <a:br>
              <a:rPr lang="ru-RU" sz="2400" b="1" dirty="0"/>
            </a:br>
            <a:r>
              <a:rPr lang="ru-RU" sz="2400" b="1" dirty="0">
                <a:solidFill>
                  <a:srgbClr val="FF0000"/>
                </a:solidFill>
              </a:rPr>
              <a:t>ГАУЗ «РЕСПУБЛИКАНСКИЙ ПЕРИНАТАЛЬНЫЙ ЦЕНТР МЗ РБ»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576850-86F8-AE59-CADD-520F83F1466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4" y="62869"/>
            <a:ext cx="2043744" cy="20437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9BD854-2833-25EC-D625-6727BA62360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526348" y="62869"/>
            <a:ext cx="1665652" cy="20437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6DFF8F-CA40-914C-9DB1-49244843B3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3605" y="2300541"/>
            <a:ext cx="6794282" cy="231691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21259" y="1509740"/>
            <a:ext cx="64451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Классификация ПГ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23605" y="4761926"/>
            <a:ext cx="780347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FF0000"/>
                </a:solidFill>
                <a:latin typeface="Calibri" pitchFamily="34" charset="0"/>
              </a:rPr>
              <a:t>Степени опущения и выпадения влагалища и матки </a:t>
            </a:r>
          </a:p>
          <a:p>
            <a:r>
              <a:rPr lang="ru-RU" dirty="0"/>
              <a:t>степень 1 – опущение на половину расстояния до девственной плевы; </a:t>
            </a:r>
          </a:p>
          <a:p>
            <a:r>
              <a:rPr lang="ru-RU" dirty="0"/>
              <a:t>степень 2 – до девственной плевы; </a:t>
            </a:r>
          </a:p>
          <a:p>
            <a:r>
              <a:rPr lang="ru-RU" dirty="0"/>
              <a:t>степень 3 – ниже девственной плевы на половину расстояния до девственной плевы; </a:t>
            </a:r>
          </a:p>
          <a:p>
            <a:r>
              <a:rPr lang="ru-RU" dirty="0"/>
              <a:t>степень 4 – полное выпадение.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8455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70185-DDD3-C37A-443D-E5ADAE0F34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0491"/>
            <a:ext cx="9144000" cy="984250"/>
          </a:xfrm>
        </p:spPr>
        <p:txBody>
          <a:bodyPr>
            <a:normAutofit/>
          </a:bodyPr>
          <a:lstStyle/>
          <a:p>
            <a:r>
              <a:rPr lang="ru-RU" sz="2400" b="1" dirty="0"/>
              <a:t>МИНИСТЕРСТВО ЗДРАВООХРАНЕНИЯ РЕСПУБЛИКИ БУРЯТИЯ</a:t>
            </a:r>
            <a:br>
              <a:rPr lang="ru-RU" sz="2400" b="1" dirty="0"/>
            </a:br>
            <a:r>
              <a:rPr lang="ru-RU" sz="2400" b="1" dirty="0">
                <a:solidFill>
                  <a:srgbClr val="FF0000"/>
                </a:solidFill>
              </a:rPr>
              <a:t>ГАУЗ «РЕСПУБЛИКАНСКИЙ ПЕРИНАТАЛЬНЫЙ ЦЕНТР МЗ РБ»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136323-D224-9938-3F02-F322BA6878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25929" y="6102006"/>
            <a:ext cx="1918283" cy="693125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«</a:t>
            </a:r>
            <a:r>
              <a:rPr lang="ru-RU" dirty="0" err="1">
                <a:solidFill>
                  <a:srgbClr val="FF0000"/>
                </a:solidFill>
              </a:rPr>
              <a:t>Эхын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баяр</a:t>
            </a:r>
            <a:r>
              <a:rPr lang="ru-RU" dirty="0">
                <a:solidFill>
                  <a:srgbClr val="FF0000"/>
                </a:solidFill>
              </a:rPr>
              <a:t>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576850-86F8-AE59-CADD-520F83F1466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4" y="62869"/>
            <a:ext cx="2043744" cy="20437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9BD854-2833-25EC-D625-6727BA62360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526348" y="62869"/>
            <a:ext cx="1665652" cy="20437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A25C2D-F684-28A3-8260-D66C6BB44340}"/>
              </a:ext>
            </a:extLst>
          </p:cNvPr>
          <p:cNvSpPr txBox="1"/>
          <p:nvPr/>
        </p:nvSpPr>
        <p:spPr>
          <a:xfrm>
            <a:off x="3613211" y="1364844"/>
            <a:ext cx="4403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Цистоцеле и </a:t>
            </a:r>
            <a:r>
              <a:rPr lang="ru-RU" sz="2400" dirty="0" err="1" smtClean="0"/>
              <a:t>ректоцеле</a:t>
            </a:r>
            <a:endParaRPr lang="ru-RU" sz="2400" dirty="0"/>
          </a:p>
        </p:txBody>
      </p:sp>
      <p:pic>
        <p:nvPicPr>
          <p:cNvPr id="10" name="Содержимое 10" descr="pic01_4PNWrPq.jpg"/>
          <p:cNvPicPr>
            <a:picLocks noChangeAspect="1"/>
          </p:cNvPicPr>
          <p:nvPr/>
        </p:nvPicPr>
        <p:blipFill rotWithShape="1">
          <a:blip r:embed="rId5" cstate="print"/>
          <a:srcRect r="49474"/>
          <a:stretch/>
        </p:blipFill>
        <p:spPr>
          <a:xfrm>
            <a:off x="2840855" y="2106613"/>
            <a:ext cx="5521910" cy="415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71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70185-DDD3-C37A-443D-E5ADAE0F34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0491"/>
            <a:ext cx="9144000" cy="984250"/>
          </a:xfrm>
        </p:spPr>
        <p:txBody>
          <a:bodyPr>
            <a:normAutofit/>
          </a:bodyPr>
          <a:lstStyle/>
          <a:p>
            <a:r>
              <a:rPr lang="ru-RU" sz="2400" b="1" dirty="0"/>
              <a:t>МИНИСТЕРСТВО ЗДРАВООХРАНЕНИЯ РЕСПУБЛИКИ БУРЯТИЯ</a:t>
            </a:r>
            <a:br>
              <a:rPr lang="ru-RU" sz="2400" b="1" dirty="0"/>
            </a:br>
            <a:r>
              <a:rPr lang="ru-RU" sz="2400" b="1" dirty="0">
                <a:solidFill>
                  <a:srgbClr val="FF0000"/>
                </a:solidFill>
              </a:rPr>
              <a:t>ГАУЗ «РЕСПУБЛИКАНСКИЙ ПЕРИНАТАЛЬНЫЙ ЦЕНТР МЗ РБ»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136323-D224-9938-3F02-F322BA6878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25929" y="6102006"/>
            <a:ext cx="1918283" cy="693125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«</a:t>
            </a:r>
            <a:r>
              <a:rPr lang="ru-RU" dirty="0" err="1">
                <a:solidFill>
                  <a:srgbClr val="FF0000"/>
                </a:solidFill>
              </a:rPr>
              <a:t>Эхын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баяр</a:t>
            </a:r>
            <a:r>
              <a:rPr lang="ru-RU" dirty="0">
                <a:solidFill>
                  <a:srgbClr val="FF0000"/>
                </a:solidFill>
              </a:rPr>
              <a:t>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576850-86F8-AE59-CADD-520F83F1466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4" y="62869"/>
            <a:ext cx="2043744" cy="20437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9BD854-2833-25EC-D625-6727BA62360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526348" y="62869"/>
            <a:ext cx="1665652" cy="20437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B4478E-A1FF-45DB-1EBC-FAFAD9F73551}"/>
              </a:ext>
            </a:extLst>
          </p:cNvPr>
          <p:cNvSpPr txBox="1"/>
          <p:nvPr/>
        </p:nvSpPr>
        <p:spPr>
          <a:xfrm>
            <a:off x="3201480" y="2106613"/>
            <a:ext cx="5831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Элонгация ш/м и полное выпадение матки</a:t>
            </a:r>
            <a:endParaRPr lang="ru-RU" sz="2400" dirty="0"/>
          </a:p>
        </p:txBody>
      </p:sp>
      <p:pic>
        <p:nvPicPr>
          <p:cNvPr id="8" name="Содержимое 4" descr="chastichnoe_i_polnoe_vypadenie_matk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39362" y="2568278"/>
            <a:ext cx="6193971" cy="414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86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70185-DDD3-C37A-443D-E5ADAE0F34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0491"/>
            <a:ext cx="9144000" cy="984250"/>
          </a:xfrm>
        </p:spPr>
        <p:txBody>
          <a:bodyPr>
            <a:normAutofit/>
          </a:bodyPr>
          <a:lstStyle/>
          <a:p>
            <a:r>
              <a:rPr lang="ru-RU" sz="2400" b="1" dirty="0"/>
              <a:t>МИНИСТЕРСТВО ЗДРАВООХРАНЕНИЯ РЕСПУБЛИКИ БУРЯТИЯ</a:t>
            </a:r>
            <a:br>
              <a:rPr lang="ru-RU" sz="2400" b="1" dirty="0"/>
            </a:br>
            <a:r>
              <a:rPr lang="ru-RU" sz="2400" b="1" dirty="0">
                <a:solidFill>
                  <a:srgbClr val="FF0000"/>
                </a:solidFill>
              </a:rPr>
              <a:t>ГАУЗ «РЕСПУБЛИКАНСКИЙ ПЕРИНАТАЛЬНЫЙ ЦЕНТР МЗ РБ»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136323-D224-9938-3F02-F322BA6878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25929" y="6102006"/>
            <a:ext cx="1918283" cy="693125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«</a:t>
            </a:r>
            <a:r>
              <a:rPr lang="ru-RU" dirty="0" err="1">
                <a:solidFill>
                  <a:srgbClr val="FF0000"/>
                </a:solidFill>
              </a:rPr>
              <a:t>Эхын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баяр</a:t>
            </a:r>
            <a:r>
              <a:rPr lang="ru-RU" dirty="0">
                <a:solidFill>
                  <a:srgbClr val="FF0000"/>
                </a:solidFill>
              </a:rPr>
              <a:t>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576850-86F8-AE59-CADD-520F83F1466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4" y="62869"/>
            <a:ext cx="2043744" cy="20437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9BD854-2833-25EC-D625-6727BA62360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526348" y="62869"/>
            <a:ext cx="1665652" cy="20437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EBBB104-DABC-2232-E1B1-464DC87D4C4C}"/>
              </a:ext>
            </a:extLst>
          </p:cNvPr>
          <p:cNvSpPr txBox="1"/>
          <p:nvPr/>
        </p:nvSpPr>
        <p:spPr>
          <a:xfrm>
            <a:off x="4119721" y="2106613"/>
            <a:ext cx="2812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/>
              <a:t>Декубитальная</a:t>
            </a:r>
            <a:r>
              <a:rPr lang="ru-RU" sz="2400" dirty="0"/>
              <a:t> язва</a:t>
            </a:r>
            <a:endParaRPr lang="ru-RU" sz="2400" dirty="0"/>
          </a:p>
        </p:txBody>
      </p:sp>
      <p:pic>
        <p:nvPicPr>
          <p:cNvPr id="8" name="Содержимое 4" descr="a9screen2884c2b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3076" y="2568278"/>
            <a:ext cx="6295051" cy="372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81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70185-DDD3-C37A-443D-E5ADAE0F34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0491"/>
            <a:ext cx="9144000" cy="984250"/>
          </a:xfrm>
        </p:spPr>
        <p:txBody>
          <a:bodyPr>
            <a:normAutofit/>
          </a:bodyPr>
          <a:lstStyle/>
          <a:p>
            <a:r>
              <a:rPr lang="ru-RU" sz="2400" b="1" dirty="0"/>
              <a:t>МИНИСТЕРСТВО ЗДРАВООХРАНЕНИЯ РЕСПУБЛИКИ БУРЯТИЯ</a:t>
            </a:r>
            <a:br>
              <a:rPr lang="ru-RU" sz="2400" b="1" dirty="0"/>
            </a:br>
            <a:r>
              <a:rPr lang="ru-RU" sz="2400" b="1" dirty="0">
                <a:solidFill>
                  <a:srgbClr val="FF0000"/>
                </a:solidFill>
              </a:rPr>
              <a:t>ГАУЗ «РЕСПУБЛИКАНСКИЙ ПЕРИНАТАЛЬНЫЙ ЦЕНТР МЗ РБ»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136323-D224-9938-3F02-F322BA6878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25929" y="6125592"/>
            <a:ext cx="1918283" cy="552779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«</a:t>
            </a:r>
            <a:r>
              <a:rPr lang="ru-RU" dirty="0" err="1">
                <a:solidFill>
                  <a:srgbClr val="FF0000"/>
                </a:solidFill>
              </a:rPr>
              <a:t>Эхын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баяр</a:t>
            </a:r>
            <a:r>
              <a:rPr lang="ru-RU" dirty="0">
                <a:solidFill>
                  <a:srgbClr val="FF0000"/>
                </a:solidFill>
              </a:rPr>
              <a:t>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576850-86F8-AE59-CADD-520F83F1466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4" y="62869"/>
            <a:ext cx="2043744" cy="20437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9BD854-2833-25EC-D625-6727BA62360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526348" y="62869"/>
            <a:ext cx="1665652" cy="20437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906971-4A7C-E509-7694-5AE015E5A5D5}"/>
              </a:ext>
            </a:extLst>
          </p:cNvPr>
          <p:cNvSpPr txBox="1"/>
          <p:nvPr/>
        </p:nvSpPr>
        <p:spPr>
          <a:xfrm>
            <a:off x="3779170" y="1226345"/>
            <a:ext cx="3207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9507538" algn="l"/>
              </a:tabLst>
            </a:pPr>
            <a:r>
              <a:rPr lang="ru-RU" sz="2400" dirty="0" smtClean="0"/>
              <a:t>Клиническая картина</a:t>
            </a:r>
            <a:endParaRPr lang="ru-RU" sz="2400" dirty="0" smtClean="0"/>
          </a:p>
        </p:txBody>
      </p:sp>
      <p:graphicFrame>
        <p:nvGraphicFramePr>
          <p:cNvPr id="9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4309057"/>
              </p:ext>
            </p:extLst>
          </p:nvPr>
        </p:nvGraphicFramePr>
        <p:xfrm>
          <a:off x="1017127" y="2144235"/>
          <a:ext cx="10408433" cy="382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670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Группы</a:t>
                      </a:r>
                      <a:r>
                        <a:rPr lang="ru-RU" sz="1400" baseline="0" dirty="0" smtClean="0"/>
                        <a:t> симптомов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Проявления несостоятельности тазового дна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6658">
                <a:tc>
                  <a:txBody>
                    <a:bodyPr/>
                    <a:lstStyle/>
                    <a:p>
                      <a:r>
                        <a:rPr lang="ru-RU" sz="1400" kern="1200" dirty="0" smtClean="0"/>
                        <a:t>Местные симптомы со стороны влагалища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/>
                        <a:t>Зияние половой щели, ощущение давления, тяжести во влагалище, выпячивания, инородного тела, а также выделения (при наличии изъязвления пролабируемой слизистой оболочки влагалища). Одно из характерных проявлений заболевания – боль внизу живота, спины и в области промежности, особенно усиливающаяся к концу дня и при нахождении в вертикальном положении. Отмечается уменьшение болевого синдрома по мере увеличения стадии ГП</a:t>
                      </a:r>
                      <a:r>
                        <a:rPr lang="ru-RU" sz="1400" kern="1200" dirty="0" smtClean="0"/>
                        <a:t>.</a:t>
                      </a:r>
                      <a:endParaRPr lang="ru-RU" sz="1400" kern="12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8485">
                <a:tc>
                  <a:txBody>
                    <a:bodyPr/>
                    <a:lstStyle/>
                    <a:p>
                      <a:r>
                        <a:rPr lang="ru-RU" sz="1400" kern="1200" dirty="0" smtClean="0"/>
                        <a:t>Симптомы со стороны мочевых путей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/>
                        <a:t>Симптомы накопления мочи (недержание мочи, поллакиурия, императивное недержание), симптомы опорожнения (затрудненное мочеиспускание, продолжительное мочеиспускание, необходимость в мануальном пособии для опорожнения, в смене положения тела для начала мочеиспускания или его окончания), постмикционные симптомы (подкапывание мочи, ощущение неполного опорожнения мочевого пузыря</a:t>
                      </a:r>
                      <a:r>
                        <a:rPr lang="ru-RU" sz="1400" kern="1200" dirty="0" smtClean="0"/>
                        <a:t>).</a:t>
                      </a:r>
                      <a:endParaRPr lang="ru-RU" sz="1400" kern="12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0113">
                <a:tc>
                  <a:txBody>
                    <a:bodyPr/>
                    <a:lstStyle/>
                    <a:p>
                      <a:r>
                        <a:rPr lang="ru-RU" sz="1400" kern="1200" dirty="0" smtClean="0"/>
                        <a:t>Симптомы со стороны ЖКТ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/>
                        <a:t>Запоры, императивные позывы к дефекации, недержание газов или стула, неполное опорожнение кишечника, необходимость в мануальном пособии (пальцевом давлении на промежность или на заднюю стенку влагалища) для совершения акта дефекации</a:t>
                      </a:r>
                      <a:r>
                        <a:rPr lang="ru-RU" sz="1400" kern="1200" dirty="0" smtClean="0"/>
                        <a:t>.</a:t>
                      </a:r>
                      <a:endParaRPr lang="ru-RU" sz="1400" kern="12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597">
                <a:tc>
                  <a:txBody>
                    <a:bodyPr/>
                    <a:lstStyle/>
                    <a:p>
                      <a:r>
                        <a:rPr lang="ru-RU" sz="1400" kern="1200" dirty="0" smtClean="0"/>
                        <a:t>Сексуальная дисфункция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/>
                        <a:t>Диспареуния, потеря вагинальной чувствительности, снижение полового влечения, аноргазмия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126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70185-DDD3-C37A-443D-E5ADAE0F3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9000" y="426128"/>
            <a:ext cx="9316388" cy="1264560"/>
          </a:xfrm>
        </p:spPr>
        <p:txBody>
          <a:bodyPr>
            <a:normAutofit/>
          </a:bodyPr>
          <a:lstStyle/>
          <a:p>
            <a:r>
              <a:rPr lang="ru-RU" sz="2400" b="1" dirty="0"/>
              <a:t>МИНИСТЕРСТВО ЗДРАВООХРАНЕНИЯ РЕСПУБЛИКИ БУРЯТИЯ</a:t>
            </a:r>
            <a:br>
              <a:rPr lang="ru-RU" sz="2400" b="1" dirty="0"/>
            </a:br>
            <a:r>
              <a:rPr lang="ru-RU" sz="2400" b="1" dirty="0">
                <a:solidFill>
                  <a:srgbClr val="FF0000"/>
                </a:solidFill>
              </a:rPr>
              <a:t>ГАУЗ «РЕСПУБЛИКАНСКИЙ ПЕРИНАТАЛЬНЫЙ ЦЕНТР МЗ РБ»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136323-D224-9938-3F02-F322BA6878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Консервативные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/>
            <a:r>
              <a:rPr lang="ru-RU" sz="1900" u="sng" dirty="0"/>
              <a:t>изменение образа жизни </a:t>
            </a:r>
            <a:r>
              <a:rPr lang="ru-RU" sz="1900" dirty="0"/>
              <a:t>(снижение массы тела, физической активности, связанной с повышением внутрибрюшного давления, лечение запоров)</a:t>
            </a:r>
          </a:p>
          <a:p>
            <a:pPr lvl="0"/>
            <a:r>
              <a:rPr lang="ru-RU" sz="1900" u="sng" dirty="0"/>
              <a:t>тренировка мышц тазового дна </a:t>
            </a:r>
            <a:r>
              <a:rPr lang="ru-RU" sz="1900" dirty="0"/>
              <a:t>(эффективность физических упражнений для укрепления мышц тазового дна (упражнений Кегеля) доказана в отношении профилактики и лечения патологии недержания мочи)</a:t>
            </a:r>
          </a:p>
          <a:p>
            <a:pPr lvl="0"/>
            <a:r>
              <a:rPr lang="ru-RU" sz="1900" dirty="0"/>
              <a:t>методом «выбора» являются урогинекологические пессарии</a:t>
            </a:r>
          </a:p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Хирургические</a:t>
            </a:r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/>
              <a:t>• направленные на укрепление тазового дна с использованием собственных тканей (передняя </a:t>
            </a:r>
            <a:r>
              <a:rPr lang="ru-RU" dirty="0" err="1"/>
              <a:t>кольпорафия</a:t>
            </a:r>
            <a:r>
              <a:rPr lang="ru-RU" dirty="0"/>
              <a:t>, </a:t>
            </a:r>
            <a:r>
              <a:rPr lang="ru-RU" dirty="0" err="1"/>
              <a:t>кольпоперинеолеваторопластика</a:t>
            </a:r>
            <a:r>
              <a:rPr lang="ru-RU" dirty="0" smtClean="0"/>
              <a:t>);</a:t>
            </a:r>
            <a:endParaRPr lang="ru-RU" dirty="0"/>
          </a:p>
          <a:p>
            <a:pPr>
              <a:buNone/>
            </a:pPr>
            <a:r>
              <a:rPr lang="ru-RU" dirty="0"/>
              <a:t>• направленные на укрепление фиксирующего аппарата матки (кардинальных, крестцово-маточных связок) за счет сшивания их между собой, транспозиции и др. (манчестерская операция); </a:t>
            </a:r>
          </a:p>
          <a:p>
            <a:pPr>
              <a:buNone/>
            </a:pPr>
            <a:r>
              <a:rPr lang="ru-RU" dirty="0"/>
              <a:t>• с жесткой фиксацией выпавших органов к стенкам таза (к лобковым костям, крестцовой кости, </a:t>
            </a:r>
            <a:r>
              <a:rPr lang="ru-RU" dirty="0" err="1"/>
              <a:t>сакроспинальной</a:t>
            </a:r>
            <a:r>
              <a:rPr lang="ru-RU" dirty="0"/>
              <a:t> связке и др.); </a:t>
            </a:r>
          </a:p>
          <a:p>
            <a:pPr>
              <a:buNone/>
            </a:pPr>
            <a:r>
              <a:rPr lang="ru-RU" dirty="0"/>
              <a:t>• влагалищная экстирпация матки; </a:t>
            </a:r>
          </a:p>
          <a:p>
            <a:pPr>
              <a:buNone/>
            </a:pPr>
            <a:r>
              <a:rPr lang="ru-RU" dirty="0"/>
              <a:t>• направленные на частичную облитерацию влагалища (срединная </a:t>
            </a:r>
            <a:r>
              <a:rPr lang="ru-RU" dirty="0" err="1"/>
              <a:t>кольпорафия</a:t>
            </a:r>
            <a:r>
              <a:rPr lang="ru-RU" dirty="0"/>
              <a:t> </a:t>
            </a:r>
            <a:r>
              <a:rPr lang="ru-RU" dirty="0" err="1"/>
              <a:t>Лефора</a:t>
            </a:r>
            <a:r>
              <a:rPr lang="ru-RU" dirty="0"/>
              <a:t>–</a:t>
            </a:r>
            <a:r>
              <a:rPr lang="ru-RU" dirty="0" err="1"/>
              <a:t>Нейгебауэра</a:t>
            </a:r>
            <a:r>
              <a:rPr lang="ru-RU" dirty="0"/>
              <a:t>, </a:t>
            </a:r>
            <a:r>
              <a:rPr lang="ru-RU" dirty="0" err="1"/>
              <a:t>влагалищно</a:t>
            </a:r>
            <a:r>
              <a:rPr lang="ru-RU" dirty="0"/>
              <a:t>-промежностный </a:t>
            </a:r>
            <a:r>
              <a:rPr lang="ru-RU" dirty="0" err="1"/>
              <a:t>клейзис</a:t>
            </a:r>
            <a:r>
              <a:rPr lang="ru-RU" dirty="0"/>
              <a:t> (операция </a:t>
            </a:r>
            <a:r>
              <a:rPr lang="ru-RU" dirty="0" err="1"/>
              <a:t>Лабгардта</a:t>
            </a:r>
            <a:r>
              <a:rPr lang="ru-RU" dirty="0"/>
              <a:t>)); </a:t>
            </a:r>
          </a:p>
          <a:p>
            <a:pPr>
              <a:buNone/>
            </a:pPr>
            <a:r>
              <a:rPr lang="ru-RU" dirty="0"/>
              <a:t>• с использованием аллопластических либо синтетических материалов для укрепления связочного аппарата матки и ее фиксации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576850-86F8-AE59-CADD-520F83F1466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4" y="62869"/>
            <a:ext cx="2043744" cy="20437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9BD854-2833-25EC-D625-6727BA62360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526348" y="62869"/>
            <a:ext cx="1665652" cy="20437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B749A3-7DAF-78F8-0955-6364F8DCB80B}"/>
              </a:ext>
            </a:extLst>
          </p:cNvPr>
          <p:cNvSpPr txBox="1"/>
          <p:nvPr/>
        </p:nvSpPr>
        <p:spPr>
          <a:xfrm>
            <a:off x="3980880" y="1388775"/>
            <a:ext cx="4208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Методы лечения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2977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2529</TotalTime>
  <Words>750</Words>
  <Application>Microsoft Office PowerPoint</Application>
  <PresentationFormat>Широкоэкранный</PresentationFormat>
  <Paragraphs>91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Тема Office</vt:lpstr>
      <vt:lpstr>МИНИСТЕРСТВО ЗДРАВООХРАНЕНИЯ РЕСПУБЛИКИ БУРЯТИЯ ГАУЗ «РЕСПУБЛИКАНСКИЙ ПЕРИНАТАЛЬНЫЙ ЦЕНТР МЗ РБ»</vt:lpstr>
      <vt:lpstr>МИНИСТЕРСТВО ЗДРАВООХРАНЕНИЯ РЕСПУБЛИКИ БУРЯТИЯ ГАУЗ «РЕСПУБЛИКАНСКИЙ ПЕРИНАТАЛЬНЫЙ ЦЕНТР МЗ РБ»</vt:lpstr>
      <vt:lpstr>МИНИСТЕРСТВО ЗДРАВООХРАНЕНИЯ РЕСПУБЛИКИ БУРЯТИЯ ГАУЗ «РЕСПУБЛИКАНСКИЙ ПЕРИНАТАЛЬНЫЙ ЦЕНТР МЗ РБ»</vt:lpstr>
      <vt:lpstr>МИНИСТЕРСТВО ЗДРАВООХРАНЕНИЯ РЕСПУБЛИКИ БУРЯТИЯ ГАУЗ «РЕСПУБЛИКАНСКИЙ ПЕРИНАТАЛЬНЫЙ ЦЕНТР МЗ РБ»</vt:lpstr>
      <vt:lpstr>МИНИСТЕРСТВО ЗДРАВООХРАНЕНИЯ РЕСПУБЛИКИ БУРЯТИЯ ГАУЗ «РЕСПУБЛИКАНСКИЙ ПЕРИНАТАЛЬНЫЙ ЦЕНТР МЗ РБ»</vt:lpstr>
      <vt:lpstr>МИНИСТЕРСТВО ЗДРАВООХРАНЕНИЯ РЕСПУБЛИКИ БУРЯТИЯ ГАУЗ «РЕСПУБЛИКАНСКИЙ ПЕРИНАТАЛЬНЫЙ ЦЕНТР МЗ РБ»</vt:lpstr>
      <vt:lpstr>МИНИСТЕРСТВО ЗДРАВООХРАНЕНИЯ РЕСПУБЛИКИ БУРЯТИЯ ГАУЗ «РЕСПУБЛИКАНСКИЙ ПЕРИНАТАЛЬНЫЙ ЦЕНТР МЗ РБ»</vt:lpstr>
      <vt:lpstr>МИНИСТЕРСТВО ЗДРАВООХРАНЕНИЯ РЕСПУБЛИКИ БУРЯТИЯ ГАУЗ «РЕСПУБЛИКАНСКИЙ ПЕРИНАТАЛЬНЫЙ ЦЕНТР МЗ РБ»</vt:lpstr>
      <vt:lpstr>МИНИСТЕРСТВО ЗДРАВООХРАНЕНИЯ РЕСПУБЛИКИ БУРЯТИЯ ГАУЗ «РЕСПУБЛИКАНСКИЙ ПЕРИНАТАЛЬНЫЙ ЦЕНТР МЗ РБ»</vt:lpstr>
      <vt:lpstr>МИНИСТЕРСТВО ЗДРАВООХРАНЕНИЯ РЕСПУБЛИКИ БУРЯТИЯ ГАУЗ «РЕСПУБЛИКАНСКИЙ ПЕРИНАТАЛЬНЫЙ ЦЕНТР МЗ РБ»</vt:lpstr>
      <vt:lpstr>МИНИСТЕРСТВО ЗДРАВООХРАНЕНИЯ РЕСПУБЛИКИ БУРЯТИЯ ГАУЗ «РЕСПУБЛИКАНСКИЙ ПЕРИНАТАЛЬНЫЙ ЦЕНТР МЗ РБ»</vt:lpstr>
      <vt:lpstr>МИНИСТЕРСТВО ЗДРАВООХРАНЕНИЯ РЕСПУБЛИКИ БУРЯТИЯ ГАУЗ «РЕСПУБЛИКАНСКИЙ ПЕРИНАТАЛЬНЫЙ ЦЕНТР МЗ РБ»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ЗДРАВООХРАНЕНИЯ РЕСПУБЛИКИ БУРЯТИЯ ГАУЗ «РЕСПУБЛИКАНСКИЙ ПЕРИНАТАЛЬНЫЙ ЦЕНТР МЗ РБ»</dc:title>
  <dc:creator>ГО№1 Врач 2</dc:creator>
  <cp:lastModifiedBy>ГО№1 Врач 4</cp:lastModifiedBy>
  <cp:revision>90</cp:revision>
  <dcterms:created xsi:type="dcterms:W3CDTF">2024-01-23T06:05:45Z</dcterms:created>
  <dcterms:modified xsi:type="dcterms:W3CDTF">2026-09-02T09:01:47Z</dcterms:modified>
</cp:coreProperties>
</file>